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8" r:id="rId2"/>
    <p:sldId id="301" r:id="rId3"/>
    <p:sldId id="304" r:id="rId4"/>
    <p:sldId id="305" r:id="rId5"/>
    <p:sldId id="306" r:id="rId6"/>
    <p:sldId id="279" r:id="rId7"/>
    <p:sldId id="291" r:id="rId8"/>
    <p:sldId id="268" r:id="rId9"/>
    <p:sldId id="280" r:id="rId10"/>
    <p:sldId id="269" r:id="rId11"/>
    <p:sldId id="262" r:id="rId12"/>
    <p:sldId id="296" r:id="rId13"/>
    <p:sldId id="303" r:id="rId14"/>
    <p:sldId id="265" r:id="rId15"/>
    <p:sldId id="258" r:id="rId16"/>
    <p:sldId id="272" r:id="rId17"/>
  </p:sldIdLst>
  <p:sldSz cx="9144000" cy="6858000" type="screen4x3"/>
  <p:notesSz cx="6858000" cy="9144000"/>
  <p:custShowLst>
    <p:custShow name="Произвольный показ 1" id="0">
      <p:sldLst>
        <p:sld r:id="rId2"/>
        <p:sld r:id="rId9"/>
        <p:sld r:id="rId8"/>
        <p:sld r:id="rId7"/>
        <p:sld r:id="rId10"/>
        <p:sld r:id="rId11"/>
        <p:sld r:id="rId12"/>
        <p:sld r:id="rId13"/>
        <p:sld r:id="rId15"/>
        <p:sld r:id="rId16"/>
        <p:sld r:id="rId17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60" autoAdjust="0"/>
  </p:normalViewPr>
  <p:slideViewPr>
    <p:cSldViewPr>
      <p:cViewPr>
        <p:scale>
          <a:sx n="100" d="100"/>
          <a:sy n="100" d="100"/>
        </p:scale>
        <p:origin x="-95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24FB3-BDBE-4176-8D3B-6493E6D06CB6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93AB3-92C9-4154-938A-E6ACD404C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334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3AB3-92C9-4154-938A-E6ACD404CF5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200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3AB3-92C9-4154-938A-E6ACD404CF5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6784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3AB3-92C9-4154-938A-E6ACD404CF5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42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93AB3-92C9-4154-938A-E6ACD404CF5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9524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FAE3-B89F-41CF-98BB-3C5CDC87F31D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592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9D28-16CB-4EA6-90BF-F73D16BD69FB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242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A118-937C-4EB6-A288-52DA38378110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65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CE28-1DC6-4A14-A603-018B02CD0674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470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225B-0829-46C3-AE62-669EFDEE4839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656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A0-2805-4047-A682-A5DC2650D319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4692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F5D54-0A7D-4668-8514-48C7AD447482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56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4B58-07B4-46FE-B13C-6A4249B183BE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871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4A4A-888B-437C-9877-F5C46AD62166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93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2294D-6F56-4889-9EEB-ACBC27E2B65A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27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0A36-BF91-40D3-879A-206CDAC417FA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299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DE01-E6F8-4705-8D6D-DB4C220DED87}" type="datetime1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ДП "ІСС"                                                    Обмін з ЄДРСР в КП "Д-3", грудень 2012р.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0E1C5-AC0E-4D6A-A7A0-828EB9B1C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639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352928" cy="1152128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0070C0"/>
                </a:solidFill>
              </a:rPr>
              <a:t>Відправка </a:t>
            </a:r>
            <a:r>
              <a:rPr lang="uk-UA" sz="4000" b="1" dirty="0" smtClean="0">
                <a:solidFill>
                  <a:srgbClr val="0070C0"/>
                </a:solidFill>
              </a:rPr>
              <a:t>процесуальних документів </a:t>
            </a:r>
            <a:r>
              <a:rPr lang="uk-UA" sz="4000" b="1" dirty="0" smtClean="0">
                <a:solidFill>
                  <a:srgbClr val="0070C0"/>
                </a:solidFill>
              </a:rPr>
              <a:t>електронною </a:t>
            </a:r>
            <a:r>
              <a:rPr lang="uk-UA" sz="4000" b="1" dirty="0" smtClean="0">
                <a:solidFill>
                  <a:srgbClr val="0070C0"/>
                </a:solidFill>
              </a:rPr>
              <a:t>поштою </a:t>
            </a:r>
            <a:br>
              <a:rPr lang="uk-UA" sz="4000" b="1" dirty="0" smtClean="0">
                <a:solidFill>
                  <a:srgbClr val="0070C0"/>
                </a:solidFill>
              </a:rPr>
            </a:br>
            <a:r>
              <a:rPr lang="uk-UA" sz="4000" b="1" dirty="0" smtClean="0">
                <a:solidFill>
                  <a:srgbClr val="0070C0"/>
                </a:solidFill>
              </a:rPr>
              <a:t>учасникам процесу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4554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92"/>
    </mc:Choice>
    <mc:Fallback>
      <p:transition spd="slow" advTm="379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37084" y="692696"/>
            <a:ext cx="842493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Електронна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адреса споживача автоматично генерується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час створення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підписки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 основі ІПН або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ЄДРПОУ учасника процесу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домені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mail.gov.ua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10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485204" y="116632"/>
            <a:ext cx="8229600" cy="562074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Формат адреси електронної пошти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9530" y="2420888"/>
            <a:ext cx="2295846" cy="18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4854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294"/>
    </mc:Choice>
    <mc:Fallback>
      <p:transition spd="slow" advTm="729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2970" y="764704"/>
            <a:ext cx="88135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завершення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зберегти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заяву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/>
          </a:p>
        </p:txBody>
      </p:sp>
      <p:sp>
        <p:nvSpPr>
          <p:cNvPr id="13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11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222970" y="116632"/>
            <a:ext cx="8669510" cy="562074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Заява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процесуальних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електронному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вигляді</a:t>
            </a:r>
            <a:endParaRPr lang="uk-UA" sz="20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457907"/>
            <a:ext cx="5544616" cy="490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676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593"/>
    </mc:Choice>
    <mc:Fallback>
      <p:transition spd="slow" advTm="759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395536" y="204609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Виправлення помилок  допущених при створенні підписки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12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1520" y="692696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оформленні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допущені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помилки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адресі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вікні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дерева команд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відкрити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реєстр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та обрати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гілку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Довідники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суд/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номеру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назві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Відкрити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редагування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Анулювати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введення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Завести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нову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одним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описаних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628" y="3140968"/>
            <a:ext cx="6000000" cy="3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870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124"/>
    </mc:Choice>
    <mc:Fallback>
      <p:transition spd="slow" advTm="712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395536" y="204609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Відправлення повістки електронною поштою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13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92165" y="836712"/>
            <a:ext cx="799288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відправлення повістки електронною поштою потрібно: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реєстрі справ до створеної справи додати повістку.</a:t>
            </a:r>
          </a:p>
          <a:p>
            <a:pPr marL="342900" lvl="0" indent="-34290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Перевести повістку в статус «Оригінал».</a:t>
            </a:r>
          </a:p>
          <a:p>
            <a:pPr marL="342900" lvl="0" indent="-34290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Автоматично формується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документ, який буде направлений учаснику процесу та створюється запис у реєстрі відправлень в статусі «На відправлення».</a:t>
            </a:r>
          </a:p>
          <a:p>
            <a:pPr lvl="0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AutoNum type="arabicPeriod"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914" y="2636912"/>
            <a:ext cx="747364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870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124"/>
    </mc:Choice>
    <mc:Fallback>
      <p:transition spd="slow" advTm="712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14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836711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Після  доставки документа на почтовий сервер, відправка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відображається в реєстрі «Доставлено (не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роздруковано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)».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Для друку підтвердження необхідно на стрічці натиснути кнопку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Друк підтверджень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Після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роздрукування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підтвердження, відправці буде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встановлено ознаку, що вона вже друкувалась та в даному реєстрі більше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відображатись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не буде.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04609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Друк підтвердження про доставку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492896"/>
            <a:ext cx="7751043" cy="349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8337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523"/>
    </mc:Choice>
    <mc:Fallback>
      <p:transition spd="slow" advTm="752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467544" y="260648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Помилки при відправленні документа електронною поштою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15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908719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відправка змінила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свій статус на «Помилка відправлення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», то документ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автоматично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перевідправляється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дану адресу три рази.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 після третього відправлення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підтвердження про доставку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не отримано –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відправка змінює свій статус на «Відправлення скасоване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 та відображається в реєстрі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«Не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доставлено (не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роздруковано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). Підтвердження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 даній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відправці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 якому будуть зазначені причини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неможливості доставки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можна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роздрукувати,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натиснувши на кнопку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Друк підтверджень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потрібно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перевідправити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документ на ту ж саме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адресу,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потрібно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стрічці натиснути кнопку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Повторне відправлення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підтвердженні натиснути кнопку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Так.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829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632"/>
    </mc:Choice>
    <mc:Fallback>
      <p:transition spd="slow" advTm="663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16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6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0043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192"/>
    </mc:Choice>
    <mc:Fallback>
      <p:transition spd="slow" advTm="719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664076" cy="216023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Мета створення</a:t>
            </a:r>
            <a:endParaRPr lang="ru-RU" sz="2000" b="1" dirty="0">
              <a:solidFill>
                <a:srgbClr val="0070C0"/>
              </a:solidFill>
            </a:endParaRPr>
          </a:p>
        </p:txBody>
      </p:sp>
      <p:cxnSp>
        <p:nvCxnSpPr>
          <p:cNvPr id="84" name="Прямая со стрелкой 83"/>
          <p:cNvCxnSpPr/>
          <p:nvPr/>
        </p:nvCxnSpPr>
        <p:spPr>
          <a:xfrm>
            <a:off x="10443047" y="3685406"/>
            <a:ext cx="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51520" y="1268760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наказу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судової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адміністрації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07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2012 року  № 105 «Про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реалізацію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пілотного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проекту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документами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судом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судового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«Д-3»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зроблений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перший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проекту,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розроблено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надсилати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судового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процесуальні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паралельно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документами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паперовому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процесуального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2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98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332656"/>
            <a:ext cx="7664076" cy="216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Поняття системи «Електронний суд»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1520" y="980729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Підписка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фіксує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стороною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судом, в силу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забезпечує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доставку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заявлену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адресу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підписчика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Відправлення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результат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сервісу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суду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пакету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 доставки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адресу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зареєстрована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зацікавлена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особа,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сервіс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суду.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як сторона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фігурувати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справах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ролях, але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реквізити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пошти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59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04609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створення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e-mail </a:t>
            </a:r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відправлення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836712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потрапив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електронних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відправок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статус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Оригінал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наступним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вимогам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Бути документом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виду (форма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(ЄДРСР)):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Повістка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«Постанова»,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Ухвала»,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ухвала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«Постанова».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підписаним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ЕЦП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документу (форма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(ЄДРСР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повинно бути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атрибут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Надсилати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стороні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без ЕЦП». </a:t>
            </a:r>
          </a:p>
          <a:p>
            <a:pPr marL="342900" indent="-342900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Примітка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Прикладом документу,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розсилатися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сторонам без ЕЦП,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повістка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документом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розподілена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суддю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документо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де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певному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споживачеві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57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E1C5-AC0E-4D6A-A7A0-828EB9B1CF0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04609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Способи створення </a:t>
            </a:r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підписки</a:t>
            </a:r>
            <a:endParaRPr lang="uk-UA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9175" y="980728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Створити підписку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електронному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можна трьома способами:</a:t>
            </a:r>
          </a:p>
          <a:p>
            <a:pPr algn="just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 реєстрації заяви в спеціалізованій канцелярії;</a:t>
            </a:r>
          </a:p>
          <a:p>
            <a:pPr marL="342900" indent="-342900" algn="just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реєстрі справ для вже існуючої справи;</a:t>
            </a:r>
          </a:p>
          <a:p>
            <a:pPr marL="342900" indent="-342900" algn="just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реєстрі учасників процесу для певного учасника процесу.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3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6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485204" y="116632"/>
            <a:ext cx="8229600" cy="562074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1-й спосіб: Створення </a:t>
            </a:r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підписки при реєстрації заяви</a:t>
            </a:r>
            <a:endParaRPr lang="uk-UA" sz="20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764704"/>
            <a:ext cx="85529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заяви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Відкрити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вікно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вхідної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канцелярії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спеціалізованої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канцелярії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обрати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 у контекстному меню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1492" y="2420888"/>
            <a:ext cx="6459481" cy="354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2945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119"/>
    </mc:Choice>
    <mc:Fallback>
      <p:transition spd="slow" advTm="711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7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485204" y="116632"/>
            <a:ext cx="8229600" cy="562074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2-й спосіб: Створення </a:t>
            </a:r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підписки в реєстрі справ</a:t>
            </a:r>
            <a:endParaRPr lang="uk-UA" sz="20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764702"/>
            <a:ext cx="85529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справ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справ обрати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суд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 справу,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створюватися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обрати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в контекстному меню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4573" y="2564904"/>
            <a:ext cx="6478785" cy="355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371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051"/>
    </mc:Choice>
    <mc:Fallback>
      <p:transition spd="slow" advTm="705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5204" y="116632"/>
            <a:ext cx="8229600" cy="562074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3-й спосіб: Створення </a:t>
            </a:r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підписки в реєстрі учасників процесу</a:t>
            </a:r>
            <a:endParaRPr lang="uk-UA" sz="20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652" y="778659"/>
            <a:ext cx="85529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реєстрі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фізичних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юридичних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стрічці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кнопку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викликати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контекстне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меню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натиснути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15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8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9161" y="2132856"/>
            <a:ext cx="6223937" cy="407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94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307"/>
    </mc:Choice>
    <mc:Fallback>
      <p:transition spd="slow" advTm="730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0291" y="620688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створенні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підписки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перевірка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індивідуального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номера (ІПН)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ІПН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учасника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відсутній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невірний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формат,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буде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виведене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повідомлення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помилку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04248" y="6356351"/>
            <a:ext cx="1882552" cy="322846"/>
          </a:xfrm>
        </p:spPr>
        <p:txBody>
          <a:bodyPr/>
          <a:lstStyle/>
          <a:p>
            <a:fld id="{AE20E1C5-AC0E-4D6A-A7A0-828EB9B1CF08}" type="slidenum">
              <a:rPr lang="ru-RU" smtClean="0">
                <a:solidFill>
                  <a:schemeClr val="bg2"/>
                </a:solidFill>
              </a:rPr>
              <a:pPr/>
              <a:t>9</a:t>
            </a:fld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038672" y="6314037"/>
            <a:ext cx="6845696" cy="36512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ДП "ІСС",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січень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2013р                                         </a:t>
            </a:r>
            <a:r>
              <a:rPr lang="uk-UA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Відправка документів електронною поштою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273" y="6349966"/>
            <a:ext cx="386262" cy="329230"/>
          </a:xfrm>
          <a:prstGeom prst="rect">
            <a:avLst/>
          </a:prstGeom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485204" y="116632"/>
            <a:ext cx="8229600" cy="562074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Перевірка ІПН при створенні підписки</a:t>
            </a:r>
            <a:endParaRPr lang="uk-UA" sz="20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2259" y="2564904"/>
            <a:ext cx="5239482" cy="138131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429309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усунення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помилки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картці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Додаткові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учаснику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правильний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ІПН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539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069"/>
    </mc:Choice>
    <mc:Fallback>
      <p:transition spd="slow" advTm="706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rgbClr val="E9E9E9"/>
      </a:lt1>
      <a:dk2>
        <a:srgbClr val="1F497D"/>
      </a:dk2>
      <a:lt2>
        <a:srgbClr val="3F3F3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4683</TotalTime>
  <Words>1050</Words>
  <Application>Microsoft Office PowerPoint</Application>
  <PresentationFormat>Экран (4:3)</PresentationFormat>
  <Paragraphs>107</Paragraphs>
  <Slides>16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  <vt:variant>
        <vt:lpstr>Произвольные показы</vt:lpstr>
      </vt:variant>
      <vt:variant>
        <vt:i4>1</vt:i4>
      </vt:variant>
    </vt:vector>
  </HeadingPairs>
  <TitlesOfParts>
    <vt:vector size="18" baseType="lpstr">
      <vt:lpstr>Тема Office</vt:lpstr>
      <vt:lpstr>Відправка процесуальних документів електронною поштою  учасникам процесу </vt:lpstr>
      <vt:lpstr>Мета створення</vt:lpstr>
      <vt:lpstr>Слайд 3</vt:lpstr>
      <vt:lpstr>Слайд 4</vt:lpstr>
      <vt:lpstr>Слайд 5</vt:lpstr>
      <vt:lpstr>1-й спосіб: Створення підписки при реєстрації заяви</vt:lpstr>
      <vt:lpstr>2-й спосіб: Створення підписки в реєстрі справ</vt:lpstr>
      <vt:lpstr>3-й спосіб: Створення підписки в реєстрі учасників процесу</vt:lpstr>
      <vt:lpstr>Перевірка ІПН при створенні підписки</vt:lpstr>
      <vt:lpstr>Формат адреси електронної пошти</vt:lpstr>
      <vt:lpstr>Заява на отримання процесуальних документів в електронному вигляді</vt:lpstr>
      <vt:lpstr>Слайд 12</vt:lpstr>
      <vt:lpstr>Слайд 13</vt:lpstr>
      <vt:lpstr>Слайд 14</vt:lpstr>
      <vt:lpstr>Слайд 15</vt:lpstr>
      <vt:lpstr>Дякуємо за увагу!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Христова</dc:creator>
  <cp:lastModifiedBy>Живаєв</cp:lastModifiedBy>
  <cp:revision>340</cp:revision>
  <cp:lastPrinted>2012-01-24T11:01:24Z</cp:lastPrinted>
  <dcterms:created xsi:type="dcterms:W3CDTF">2012-01-20T12:19:01Z</dcterms:created>
  <dcterms:modified xsi:type="dcterms:W3CDTF">2013-01-08T16:24:29Z</dcterms:modified>
</cp:coreProperties>
</file>