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D4B81-2BFE-4648-9D93-CA71A92CDAE1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28B9C-A7A6-468F-B59D-9A7E2CB7A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D4B81-2BFE-4648-9D93-CA71A92CDAE1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28B9C-A7A6-468F-B59D-9A7E2CB7A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D4B81-2BFE-4648-9D93-CA71A92CDAE1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28B9C-A7A6-468F-B59D-9A7E2CB7A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D4B81-2BFE-4648-9D93-CA71A92CDAE1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28B9C-A7A6-468F-B59D-9A7E2CB7A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D4B81-2BFE-4648-9D93-CA71A92CDAE1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28B9C-A7A6-468F-B59D-9A7E2CB7A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D4B81-2BFE-4648-9D93-CA71A92CDAE1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28B9C-A7A6-468F-B59D-9A7E2CB7A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D4B81-2BFE-4648-9D93-CA71A92CDAE1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28B9C-A7A6-468F-B59D-9A7E2CB7A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D4B81-2BFE-4648-9D93-CA71A92CDAE1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28B9C-A7A6-468F-B59D-9A7E2CB7A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D4B81-2BFE-4648-9D93-CA71A92CDAE1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28B9C-A7A6-468F-B59D-9A7E2CB7A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D4B81-2BFE-4648-9D93-CA71A92CDAE1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28B9C-A7A6-468F-B59D-9A7E2CB7A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D4B81-2BFE-4648-9D93-CA71A92CDAE1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28B9C-A7A6-468F-B59D-9A7E2CB7A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D4B81-2BFE-4648-9D93-CA71A92CDAE1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28B9C-A7A6-468F-B59D-9A7E2CB7A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ourt.gov.ua/inshe/videoconference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ПРОЦЕДУР</a:t>
            </a:r>
            <a:r>
              <a:rPr lang="uk-UA" dirty="0" smtClean="0"/>
              <a:t>А</a:t>
            </a:r>
            <a:r>
              <a:rPr lang="ru-RU" dirty="0" smtClean="0"/>
              <a:t> ПРОВЕДЕННЯ СУДОВОГО ЗАСІДАННЯ У РЕЖИМІ ВІДЕОКОНФЕРЕНЦІЇ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19872" y="1124744"/>
            <a:ext cx="468052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400" dirty="0"/>
              <a:t>Хід і результати процесуальних дій, проведених у режимі </a:t>
            </a:r>
            <a:r>
              <a:rPr lang="uk-UA" sz="2400" dirty="0" err="1"/>
              <a:t>відеоконференції</a:t>
            </a:r>
            <a:r>
              <a:rPr lang="uk-UA" sz="2400" dirty="0"/>
              <a:t>, фіксуються судом, який розглядає справу (матеріали кримінального провадження), за допомогою технічних засобів відеозапису. Здійснення фіксації забезпечується секретарем та починається з моменту оголошення головуючим (слідчим суддею) про початок її проведення.</a:t>
            </a:r>
            <a:endParaRPr lang="ru-RU" sz="2400" dirty="0"/>
          </a:p>
        </p:txBody>
      </p:sp>
      <p:pic>
        <p:nvPicPr>
          <p:cNvPr id="7170" name="Picture 2" descr="C:\Users\sharabarina.HRA\Pictures\Новая папка\images (6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204864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sharabarina.HRA\Pictures\Новая папка\images (1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1790700" cy="25622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63888" y="836712"/>
            <a:ext cx="460851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400" dirty="0"/>
              <a:t>Для якісної організації запису всі учасники судового засідання (судового провадження) повинні висловлюватися голосно і виразно. У разі необхідності секретар звертається до головуючого (слідчого судді) з проханням звернутися до учасників </a:t>
            </a:r>
            <a:r>
              <a:rPr lang="uk-UA" sz="2400" dirty="0" err="1"/>
              <a:t>відеоконференції</a:t>
            </a:r>
            <a:r>
              <a:rPr lang="uk-UA" sz="2400" dirty="0"/>
              <a:t> говорити голосніше або змінити місце власного розташування, у  разі нечіткого зображення.</a:t>
            </a:r>
            <a:endParaRPr lang="ru-RU" sz="24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sharabarina.HRA\Pictures\Новая папка\chelovechek-s-konverto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628800"/>
            <a:ext cx="2857500" cy="2857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0" y="1412776"/>
            <a:ext cx="40324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/>
              <a:t>Робоча копія в окремому конверті додається до судової справи (матеріалів кримінального провадження).</a:t>
            </a:r>
            <a:endParaRPr lang="ru-RU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sharabarina.HRA\Pictures\Новая папка\images (1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44824"/>
            <a:ext cx="2362200" cy="19335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39952" y="1340768"/>
            <a:ext cx="424847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/>
              <a:t>Архівна копія передається до архіву того суду, який проводив процесуальні дії у режимі </a:t>
            </a:r>
            <a:r>
              <a:rPr lang="uk-UA" sz="2400" dirty="0" err="1"/>
              <a:t>відеоконференції</a:t>
            </a:r>
            <a:r>
              <a:rPr lang="uk-UA" sz="2400" dirty="0"/>
              <a:t>, після закінчення судового розгляду справи (матеріалів кримінального провадження) в суді відповідної інстанції.</a:t>
            </a:r>
            <a:endParaRPr lang="ru-RU" sz="24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sharabarina.HRA\Pictures\Новая папка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44824"/>
            <a:ext cx="2143125" cy="21431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635896" y="1052736"/>
            <a:ext cx="482453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Протягом 2017 року станом на 01.10.2017 року в Апеляційному суді Харківської області було проведено наступну кількість </a:t>
            </a:r>
            <a:r>
              <a:rPr lang="uk-UA" dirty="0" err="1" smtClean="0"/>
              <a:t>відеоконференцій</a:t>
            </a:r>
            <a:r>
              <a:rPr lang="uk-UA" dirty="0" smtClean="0"/>
              <a:t>:</a:t>
            </a:r>
          </a:p>
          <a:p>
            <a:r>
              <a:rPr lang="uk-UA" dirty="0" smtClean="0"/>
              <a:t>                               з іншим судом     з установами </a:t>
            </a:r>
          </a:p>
          <a:p>
            <a:r>
              <a:rPr lang="uk-UA" dirty="0" smtClean="0"/>
              <a:t>                                                           </a:t>
            </a:r>
            <a:r>
              <a:rPr lang="uk-UA" dirty="0" err="1" smtClean="0"/>
              <a:t>Держ.Пенітенц</a:t>
            </a:r>
            <a:r>
              <a:rPr lang="uk-UA" dirty="0" smtClean="0"/>
              <a:t>.</a:t>
            </a:r>
          </a:p>
          <a:p>
            <a:r>
              <a:rPr lang="uk-UA" dirty="0" smtClean="0"/>
              <a:t>                                                                  служби</a:t>
            </a:r>
          </a:p>
          <a:p>
            <a:r>
              <a:rPr lang="uk-UA" dirty="0" smtClean="0"/>
              <a:t>Січень –       24                5                         19</a:t>
            </a:r>
          </a:p>
          <a:p>
            <a:r>
              <a:rPr lang="uk-UA" dirty="0" smtClean="0"/>
              <a:t>Лютий –       27                9                         18</a:t>
            </a:r>
          </a:p>
          <a:p>
            <a:r>
              <a:rPr lang="uk-UA" dirty="0" smtClean="0"/>
              <a:t>Березень –  47               15                        32</a:t>
            </a:r>
          </a:p>
          <a:p>
            <a:r>
              <a:rPr lang="uk-UA" dirty="0" smtClean="0"/>
              <a:t>Квітень –      49               17                        32</a:t>
            </a:r>
          </a:p>
          <a:p>
            <a:r>
              <a:rPr lang="uk-UA" dirty="0" smtClean="0"/>
              <a:t>Травень –     33               10                        23</a:t>
            </a:r>
          </a:p>
          <a:p>
            <a:r>
              <a:rPr lang="uk-UA" dirty="0" smtClean="0"/>
              <a:t>Червень –    19               10                         9</a:t>
            </a:r>
          </a:p>
          <a:p>
            <a:r>
              <a:rPr lang="uk-UA" dirty="0" smtClean="0"/>
              <a:t>Липень –      22               12                        10</a:t>
            </a:r>
          </a:p>
          <a:p>
            <a:r>
              <a:rPr lang="uk-UA" dirty="0" smtClean="0"/>
              <a:t>Серпень –    16                11                         5</a:t>
            </a:r>
          </a:p>
          <a:p>
            <a:r>
              <a:rPr lang="uk-UA" dirty="0" smtClean="0"/>
              <a:t>Вересень –   12                4                           8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err="1" smtClean="0"/>
              <a:t>відеоконференція</a:t>
            </a:r>
            <a:r>
              <a:rPr lang="ru-RU" i="1" dirty="0" smtClean="0"/>
              <a:t> – </a:t>
            </a:r>
            <a:r>
              <a:rPr lang="ru-RU" i="1" dirty="0" err="1" smtClean="0"/>
              <a:t>це</a:t>
            </a:r>
            <a:r>
              <a:rPr lang="ru-RU" i="1" dirty="0" smtClean="0"/>
              <a:t> </a:t>
            </a:r>
            <a:r>
              <a:rPr lang="ru-RU" i="1" dirty="0" err="1" smtClean="0"/>
              <a:t>телекомунікаційна</a:t>
            </a:r>
            <a:r>
              <a:rPr lang="ru-RU" i="1" dirty="0" smtClean="0"/>
              <a:t> </a:t>
            </a:r>
            <a:r>
              <a:rPr lang="ru-RU" i="1" dirty="0" err="1" smtClean="0"/>
              <a:t>технологія</a:t>
            </a:r>
            <a:r>
              <a:rPr lang="ru-RU" i="1" dirty="0" smtClean="0"/>
              <a:t> </a:t>
            </a:r>
            <a:r>
              <a:rPr lang="ru-RU" i="1" dirty="0" err="1" smtClean="0"/>
              <a:t>інтерактивної</a:t>
            </a:r>
            <a:r>
              <a:rPr lang="ru-RU" i="1" dirty="0" smtClean="0"/>
              <a:t> </a:t>
            </a:r>
            <a:r>
              <a:rPr lang="ru-RU" i="1" dirty="0" err="1" smtClean="0"/>
              <a:t>взаємодії</a:t>
            </a:r>
            <a:r>
              <a:rPr lang="ru-RU" i="1" dirty="0" smtClean="0"/>
              <a:t> </a:t>
            </a:r>
            <a:r>
              <a:rPr lang="ru-RU" i="1" dirty="0" err="1" smtClean="0"/>
              <a:t>двох</a:t>
            </a:r>
            <a:r>
              <a:rPr lang="ru-RU" i="1" dirty="0" smtClean="0"/>
              <a:t> </a:t>
            </a:r>
            <a:r>
              <a:rPr lang="ru-RU" i="1" dirty="0" err="1" smtClean="0"/>
              <a:t>або</a:t>
            </a:r>
            <a:r>
              <a:rPr lang="ru-RU" i="1" dirty="0" smtClean="0"/>
              <a:t> </a:t>
            </a:r>
            <a:r>
              <a:rPr lang="ru-RU" i="1" dirty="0" err="1" smtClean="0"/>
              <a:t>більше</a:t>
            </a:r>
            <a:r>
              <a:rPr lang="ru-RU" i="1" dirty="0" smtClean="0"/>
              <a:t> </a:t>
            </a:r>
            <a:r>
              <a:rPr lang="ru-RU" i="1" dirty="0" err="1" smtClean="0"/>
              <a:t>віддалених</a:t>
            </a:r>
            <a:r>
              <a:rPr lang="ru-RU" i="1" dirty="0" smtClean="0"/>
              <a:t> </a:t>
            </a:r>
            <a:r>
              <a:rPr lang="ru-RU" i="1" dirty="0" err="1" smtClean="0"/>
              <a:t>учасників</a:t>
            </a:r>
            <a:r>
              <a:rPr lang="ru-RU" i="1" dirty="0" smtClean="0"/>
              <a:t> судового </a:t>
            </a:r>
            <a:r>
              <a:rPr lang="ru-RU" i="1" dirty="0" err="1" smtClean="0"/>
              <a:t>провадження</a:t>
            </a:r>
            <a:r>
              <a:rPr lang="ru-RU" i="1" dirty="0" smtClean="0"/>
              <a:t> </a:t>
            </a:r>
            <a:r>
              <a:rPr lang="ru-RU" i="1" dirty="0" err="1" smtClean="0"/>
              <a:t>з</a:t>
            </a:r>
            <a:r>
              <a:rPr lang="ru-RU" i="1" dirty="0" smtClean="0"/>
              <a:t> </a:t>
            </a:r>
            <a:r>
              <a:rPr lang="ru-RU" i="1" dirty="0" err="1" smtClean="0"/>
              <a:t>можливістю</a:t>
            </a:r>
            <a:r>
              <a:rPr lang="ru-RU" i="1" dirty="0" smtClean="0"/>
              <a:t> </a:t>
            </a:r>
            <a:r>
              <a:rPr lang="ru-RU" i="1" dirty="0" err="1" smtClean="0"/>
              <a:t>обміну</a:t>
            </a:r>
            <a:r>
              <a:rPr lang="ru-RU" i="1" dirty="0" smtClean="0"/>
              <a:t> </a:t>
            </a:r>
            <a:r>
              <a:rPr lang="ru-RU" i="1" dirty="0" err="1" smtClean="0"/>
              <a:t>аудіо</a:t>
            </a:r>
            <a:r>
              <a:rPr lang="ru-RU" i="1" dirty="0" smtClean="0"/>
              <a:t>- та </a:t>
            </a:r>
            <a:r>
              <a:rPr lang="ru-RU" i="1" dirty="0" err="1" smtClean="0"/>
              <a:t>відеоінформацією</a:t>
            </a:r>
            <a:r>
              <a:rPr lang="ru-RU" i="1" dirty="0" smtClean="0"/>
              <a:t> у реальному часу </a:t>
            </a:r>
            <a:r>
              <a:rPr lang="ru-RU" i="1" dirty="0" err="1" smtClean="0"/>
              <a:t>з</a:t>
            </a:r>
            <a:r>
              <a:rPr lang="ru-RU" i="1" dirty="0" smtClean="0"/>
              <a:t> </a:t>
            </a:r>
            <a:r>
              <a:rPr lang="ru-RU" i="1" dirty="0" err="1" smtClean="0"/>
              <a:t>урахуванням</a:t>
            </a:r>
            <a:r>
              <a:rPr lang="ru-RU" i="1" dirty="0" smtClean="0"/>
              <a:t> </a:t>
            </a:r>
            <a:r>
              <a:rPr lang="ru-RU" i="1" dirty="0" err="1" smtClean="0"/>
              <a:t>керуючих</a:t>
            </a:r>
            <a:r>
              <a:rPr lang="ru-RU" i="1" dirty="0" smtClean="0"/>
              <a:t> </a:t>
            </a:r>
            <a:r>
              <a:rPr lang="ru-RU" i="1" dirty="0" err="1" smtClean="0"/>
              <a:t>даних</a:t>
            </a:r>
            <a:r>
              <a:rPr lang="ru-RU" i="1" dirty="0" smtClean="0"/>
              <a:t> </a:t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Законодавство, що регулює проведення судового засідання в режимі </a:t>
            </a:r>
            <a:r>
              <a:rPr lang="uk-UA" sz="2800" dirty="0" err="1" smtClean="0"/>
              <a:t>відеоконференції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000" dirty="0" smtClean="0"/>
              <a:t>Ст. 11 Закону України </a:t>
            </a:r>
            <a:r>
              <a:rPr lang="uk-UA" sz="2000" dirty="0" err="1" smtClean="0"/>
              <a:t>“Про</a:t>
            </a:r>
            <a:r>
              <a:rPr lang="uk-UA" sz="2000" dirty="0" smtClean="0"/>
              <a:t> судоустрій і статус </a:t>
            </a:r>
            <a:r>
              <a:rPr lang="uk-UA" sz="2000" dirty="0" err="1" smtClean="0"/>
              <a:t>суддів”</a:t>
            </a:r>
            <a:endParaRPr lang="uk-UA" sz="2000" dirty="0" smtClean="0"/>
          </a:p>
          <a:p>
            <a:r>
              <a:rPr lang="uk-UA" sz="2000" dirty="0" smtClean="0"/>
              <a:t>Ст. 158-1 Цивільного процесуального кодексу України</a:t>
            </a:r>
          </a:p>
          <a:p>
            <a:r>
              <a:rPr lang="uk-UA" sz="2000" dirty="0" smtClean="0"/>
              <a:t>Ст. 232, 336, 354, Кримінального процесуального кодексу України</a:t>
            </a:r>
          </a:p>
          <a:p>
            <a:r>
              <a:rPr lang="uk-UA" sz="2000" dirty="0" smtClean="0"/>
              <a:t>Ст. 74-1 </a:t>
            </a:r>
            <a:r>
              <a:rPr lang="uk-UA" sz="2000" dirty="0" err="1" smtClean="0"/>
              <a:t>Господарсько</a:t>
            </a:r>
            <a:r>
              <a:rPr lang="uk-UA" sz="2000" dirty="0" smtClean="0"/>
              <a:t> - процесуального кодексу України</a:t>
            </a:r>
          </a:p>
          <a:p>
            <a:r>
              <a:rPr lang="uk-UA" sz="2000" dirty="0" smtClean="0"/>
              <a:t>Ст. 122-1 Кодексу адміністративного судочинства України</a:t>
            </a:r>
          </a:p>
          <a:p>
            <a:r>
              <a:rPr lang="ru-RU" sz="2000" dirty="0" err="1" smtClean="0"/>
              <a:t>Інструкція</a:t>
            </a:r>
            <a:r>
              <a:rPr lang="ru-RU" sz="2000" dirty="0" smtClean="0"/>
              <a:t> про порядок </a:t>
            </a:r>
            <a:r>
              <a:rPr lang="ru-RU" sz="2000" dirty="0" err="1" smtClean="0"/>
              <a:t>роботи</a:t>
            </a:r>
            <a:r>
              <a:rPr lang="ru-RU" sz="2000" dirty="0" smtClean="0"/>
              <a:t> </a:t>
            </a:r>
            <a:r>
              <a:rPr lang="ru-RU" sz="2000" dirty="0" err="1" smtClean="0"/>
              <a:t>з</a:t>
            </a:r>
            <a:r>
              <a:rPr lang="ru-RU" sz="2000" dirty="0" smtClean="0"/>
              <a:t> </a:t>
            </a:r>
            <a:r>
              <a:rPr lang="ru-RU" sz="2000" dirty="0" err="1" smtClean="0"/>
              <a:t>технічними</a:t>
            </a:r>
            <a:r>
              <a:rPr lang="ru-RU" sz="2000" dirty="0" smtClean="0"/>
              <a:t> </a:t>
            </a:r>
            <a:r>
              <a:rPr lang="ru-RU" sz="2000" dirty="0" err="1" smtClean="0"/>
              <a:t>засобами</a:t>
            </a:r>
            <a:r>
              <a:rPr lang="ru-RU" sz="2000" dirty="0" smtClean="0"/>
              <a:t> </a:t>
            </a:r>
            <a:r>
              <a:rPr lang="ru-RU" sz="2000" dirty="0" err="1" smtClean="0"/>
              <a:t>відеозапису</a:t>
            </a:r>
            <a:r>
              <a:rPr lang="ru-RU" sz="2000" dirty="0" smtClean="0"/>
              <a:t> ходу </a:t>
            </a:r>
            <a:r>
              <a:rPr lang="ru-RU" sz="2000" dirty="0" err="1" smtClean="0"/>
              <a:t>й</a:t>
            </a:r>
            <a:r>
              <a:rPr lang="ru-RU" sz="2000" dirty="0" smtClean="0"/>
              <a:t> </a:t>
            </a:r>
            <a:r>
              <a:rPr lang="ru-RU" sz="2000" dirty="0" err="1" smtClean="0"/>
              <a:t>результатів</a:t>
            </a:r>
            <a:r>
              <a:rPr lang="ru-RU" sz="2000" dirty="0" smtClean="0"/>
              <a:t> </a:t>
            </a:r>
            <a:r>
              <a:rPr lang="ru-RU" sz="2000" dirty="0" err="1" smtClean="0"/>
              <a:t>процесуальних</a:t>
            </a:r>
            <a:r>
              <a:rPr lang="ru-RU" sz="2000" dirty="0" smtClean="0"/>
              <a:t> </a:t>
            </a:r>
            <a:r>
              <a:rPr lang="ru-RU" sz="2000" dirty="0" err="1" smtClean="0"/>
              <a:t>дій</a:t>
            </a:r>
            <a:r>
              <a:rPr lang="ru-RU" sz="2000" dirty="0" smtClean="0"/>
              <a:t>, </a:t>
            </a:r>
            <a:r>
              <a:rPr lang="ru-RU" sz="2000" dirty="0" err="1" smtClean="0"/>
              <a:t>проведених</a:t>
            </a:r>
            <a:r>
              <a:rPr lang="ru-RU" sz="2000" dirty="0" smtClean="0"/>
              <a:t> у </a:t>
            </a:r>
            <a:r>
              <a:rPr lang="ru-RU" sz="2000" dirty="0" err="1" smtClean="0"/>
              <a:t>режимі</a:t>
            </a:r>
            <a:r>
              <a:rPr lang="ru-RU" sz="2000" dirty="0" smtClean="0"/>
              <a:t> </a:t>
            </a:r>
            <a:r>
              <a:rPr lang="ru-RU" sz="2000" dirty="0" err="1" smtClean="0"/>
              <a:t>відеоконференції</a:t>
            </a:r>
            <a:r>
              <a:rPr lang="ru-RU" sz="2000" dirty="0" smtClean="0"/>
              <a:t> </a:t>
            </a:r>
            <a:r>
              <a:rPr lang="ru-RU" sz="2000" dirty="0" err="1" smtClean="0"/>
              <a:t>під</a:t>
            </a:r>
            <a:r>
              <a:rPr lang="ru-RU" sz="2000" dirty="0" smtClean="0"/>
              <a:t> час судового </a:t>
            </a:r>
            <a:r>
              <a:rPr lang="ru-RU" sz="2000" dirty="0" err="1" smtClean="0"/>
              <a:t>засідання</a:t>
            </a:r>
            <a:r>
              <a:rPr lang="ru-RU" sz="2000" dirty="0" smtClean="0"/>
              <a:t> (</a:t>
            </a:r>
            <a:r>
              <a:rPr lang="ru-RU" sz="2000" dirty="0" err="1" smtClean="0"/>
              <a:t>кримінального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провадження</a:t>
            </a:r>
            <a:r>
              <a:rPr lang="ru-RU" sz="2000" dirty="0" smtClean="0"/>
              <a:t>), </a:t>
            </a:r>
            <a:r>
              <a:rPr lang="ru-RU" sz="2000" dirty="0" err="1" smtClean="0"/>
              <a:t>затверджена</a:t>
            </a:r>
            <a:r>
              <a:rPr lang="ru-RU" sz="2000" dirty="0" smtClean="0"/>
              <a:t> наказом ДСА </a:t>
            </a:r>
            <a:r>
              <a:rPr lang="ru-RU" sz="2000" dirty="0" err="1" smtClean="0"/>
              <a:t>від</a:t>
            </a:r>
            <a:r>
              <a:rPr lang="ru-RU" sz="2000" dirty="0" smtClean="0"/>
              <a:t> 15.11.12 № 155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b="1" dirty="0" smtClean="0"/>
              <a:t>Необхідні дії для проведення судового засідання в режимі </a:t>
            </a:r>
            <a:r>
              <a:rPr lang="uk-UA" sz="3200" b="1" dirty="0" err="1" smtClean="0"/>
              <a:t>відеоконференції</a:t>
            </a:r>
            <a:endParaRPr lang="ru-RU" sz="3200" b="1" dirty="0"/>
          </a:p>
        </p:txBody>
      </p:sp>
      <p:pic>
        <p:nvPicPr>
          <p:cNvPr id="6" name="Picture 2" descr="C:\Users\sharabarina.HRA\Pictures\Новая папка\x_786e80e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556792"/>
            <a:ext cx="1378770" cy="226298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851920" y="1844824"/>
            <a:ext cx="42484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err="1"/>
              <a:t>Відповідно</a:t>
            </a:r>
            <a:r>
              <a:rPr lang="ru-RU" sz="2400" dirty="0"/>
              <a:t> до </a:t>
            </a:r>
            <a:r>
              <a:rPr lang="ru-RU" sz="2400" dirty="0" err="1"/>
              <a:t>процесуальної</a:t>
            </a:r>
            <a:r>
              <a:rPr lang="ru-RU" sz="2400" dirty="0"/>
              <a:t> </a:t>
            </a:r>
            <a:r>
              <a:rPr lang="ru-RU" sz="2400" dirty="0" err="1"/>
              <a:t>норми</a:t>
            </a:r>
            <a:r>
              <a:rPr lang="ru-RU" sz="2400" dirty="0"/>
              <a:t> участь особи у судовому </a:t>
            </a:r>
            <a:r>
              <a:rPr lang="ru-RU" sz="2400" dirty="0" err="1"/>
              <a:t>засіданні</a:t>
            </a:r>
            <a:r>
              <a:rPr lang="ru-RU" sz="2400" dirty="0"/>
              <a:t> в </a:t>
            </a:r>
            <a:r>
              <a:rPr lang="ru-RU" sz="2400" dirty="0" err="1"/>
              <a:t>режимі</a:t>
            </a:r>
            <a:r>
              <a:rPr lang="ru-RU" sz="2400" dirty="0"/>
              <a:t> </a:t>
            </a:r>
            <a:r>
              <a:rPr lang="ru-RU" sz="2400" dirty="0" err="1"/>
              <a:t>відеоконференції</a:t>
            </a:r>
            <a:r>
              <a:rPr lang="ru-RU" sz="2400" dirty="0"/>
              <a:t> </a:t>
            </a:r>
            <a:r>
              <a:rPr lang="ru-RU" sz="2400" dirty="0" err="1"/>
              <a:t>може</a:t>
            </a:r>
            <a:r>
              <a:rPr lang="ru-RU" sz="2400" dirty="0"/>
              <a:t> </a:t>
            </a:r>
            <a:r>
              <a:rPr lang="ru-RU" sz="2400" dirty="0" err="1"/>
              <a:t>відбувались</a:t>
            </a:r>
            <a:r>
              <a:rPr lang="ru-RU" sz="2400" dirty="0"/>
              <a:t> як за </a:t>
            </a:r>
            <a:r>
              <a:rPr lang="ru-RU" sz="2400" dirty="0" err="1"/>
              <a:t>ініціативою</a:t>
            </a:r>
            <a:r>
              <a:rPr lang="ru-RU" sz="2400" dirty="0"/>
              <a:t> суду, так </a:t>
            </a:r>
            <a:r>
              <a:rPr lang="ru-RU" sz="2400" dirty="0" err="1"/>
              <a:t>і</a:t>
            </a:r>
            <a:r>
              <a:rPr lang="ru-RU" sz="2400" dirty="0"/>
              <a:t> за </a:t>
            </a:r>
            <a:r>
              <a:rPr lang="ru-RU" sz="2400" dirty="0" err="1"/>
              <a:t>клопотанням</a:t>
            </a:r>
            <a:r>
              <a:rPr lang="ru-RU" sz="2400" dirty="0"/>
              <a:t> </a:t>
            </a:r>
            <a:r>
              <a:rPr lang="ru-RU" sz="2400" dirty="0" err="1"/>
              <a:t>сторони</a:t>
            </a:r>
            <a:r>
              <a:rPr lang="ru-RU" sz="2400" dirty="0"/>
              <a:t>, </a:t>
            </a:r>
            <a:r>
              <a:rPr lang="ru-RU" sz="2400" dirty="0" err="1"/>
              <a:t>третьої</a:t>
            </a:r>
            <a:r>
              <a:rPr lang="ru-RU" sz="2400" dirty="0"/>
              <a:t> особи, прокурора, </a:t>
            </a:r>
            <a:r>
              <a:rPr lang="ru-RU" sz="2400" dirty="0" err="1"/>
              <a:t>іншого</a:t>
            </a:r>
            <a:r>
              <a:rPr lang="ru-RU" sz="2400" dirty="0"/>
              <a:t> </a:t>
            </a:r>
            <a:r>
              <a:rPr lang="ru-RU" sz="2400" dirty="0" err="1"/>
              <a:t>учасника</a:t>
            </a:r>
            <a:r>
              <a:rPr lang="ru-RU" sz="2400" dirty="0"/>
              <a:t> судового </a:t>
            </a:r>
            <a:r>
              <a:rPr lang="ru-RU" sz="2400" dirty="0" err="1"/>
              <a:t>процесу</a:t>
            </a:r>
            <a:r>
              <a:rPr lang="ru-RU" sz="2400" dirty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harabarina.HRA\Pictures\Новая папка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556792"/>
            <a:ext cx="1933575" cy="2362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635896" y="908720"/>
            <a:ext cx="48245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Подати </a:t>
            </a:r>
            <a:r>
              <a:rPr lang="ru-RU" sz="2000" dirty="0" err="1"/>
              <a:t>таке</a:t>
            </a:r>
            <a:r>
              <a:rPr lang="ru-RU" sz="2000" dirty="0"/>
              <a:t> </a:t>
            </a:r>
            <a:r>
              <a:rPr lang="ru-RU" sz="2000" dirty="0" err="1"/>
              <a:t>клопотання</a:t>
            </a:r>
            <a:r>
              <a:rPr lang="ru-RU" sz="2000" dirty="0"/>
              <a:t> </a:t>
            </a:r>
            <a:r>
              <a:rPr lang="ru-RU" sz="2000" dirty="0" err="1"/>
              <a:t>необхідно</a:t>
            </a:r>
            <a:r>
              <a:rPr lang="ru-RU" sz="2000" dirty="0"/>
              <a:t> не </a:t>
            </a:r>
            <a:r>
              <a:rPr lang="ru-RU" sz="2000" dirty="0" err="1"/>
              <a:t>пізніше</a:t>
            </a:r>
            <a:r>
              <a:rPr lang="ru-RU" sz="2000" dirty="0"/>
              <a:t> </a:t>
            </a:r>
            <a:r>
              <a:rPr lang="ru-RU" sz="2000" dirty="0" err="1"/>
              <a:t>ніж</a:t>
            </a:r>
            <a:r>
              <a:rPr lang="ru-RU" sz="2000" dirty="0"/>
              <a:t> за 7 </a:t>
            </a:r>
            <a:r>
              <a:rPr lang="ru-RU" sz="2000" dirty="0" err="1"/>
              <a:t>днів</a:t>
            </a:r>
            <a:r>
              <a:rPr lang="ru-RU" sz="2000" dirty="0"/>
              <a:t> до дня </a:t>
            </a:r>
            <a:r>
              <a:rPr lang="ru-RU" sz="2000" dirty="0" err="1"/>
              <a:t>проведення</a:t>
            </a:r>
            <a:r>
              <a:rPr lang="ru-RU" sz="2000" dirty="0"/>
              <a:t> судового </a:t>
            </a:r>
            <a:r>
              <a:rPr lang="ru-RU" sz="2000" dirty="0" err="1" smtClean="0"/>
              <a:t>засідання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/>
              <a:t>В </a:t>
            </a:r>
            <a:r>
              <a:rPr lang="ru-RU" sz="2000" dirty="0" err="1"/>
              <a:t>клопотанні</a:t>
            </a:r>
            <a:r>
              <a:rPr lang="ru-RU" sz="2000" dirty="0"/>
              <a:t> </a:t>
            </a:r>
            <a:r>
              <a:rPr lang="ru-RU" sz="2000" dirty="0" err="1"/>
              <a:t>потрібно</a:t>
            </a:r>
            <a:r>
              <a:rPr lang="ru-RU" sz="2000" dirty="0"/>
              <a:t> </a:t>
            </a:r>
            <a:r>
              <a:rPr lang="ru-RU" sz="2000" dirty="0" err="1"/>
              <a:t>обов'язково</a:t>
            </a:r>
            <a:r>
              <a:rPr lang="ru-RU" sz="2000" dirty="0"/>
              <a:t> </a:t>
            </a:r>
            <a:r>
              <a:rPr lang="ru-RU" sz="2000" dirty="0" err="1"/>
              <a:t>зазначати</a:t>
            </a:r>
            <a:r>
              <a:rPr lang="ru-RU" sz="2000" dirty="0"/>
              <a:t> суд, </a:t>
            </a:r>
            <a:r>
              <a:rPr lang="ru-RU" sz="2000" dirty="0" err="1"/>
              <a:t>який</a:t>
            </a:r>
            <a:r>
              <a:rPr lang="ru-RU" sz="2000" dirty="0"/>
              <a:t> </a:t>
            </a:r>
            <a:r>
              <a:rPr lang="ru-RU" sz="2000" dirty="0" err="1"/>
              <a:t>забезпечить</a:t>
            </a:r>
            <a:r>
              <a:rPr lang="ru-RU" sz="2000" dirty="0"/>
              <a:t> </a:t>
            </a:r>
            <a:r>
              <a:rPr lang="ru-RU" sz="2000" dirty="0" err="1"/>
              <a:t>проведення</a:t>
            </a:r>
            <a:r>
              <a:rPr lang="ru-RU" sz="2000" dirty="0"/>
              <a:t> </a:t>
            </a:r>
            <a:r>
              <a:rPr lang="ru-RU" sz="2000" dirty="0" err="1"/>
              <a:t>відеоконференції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 err="1"/>
              <a:t>Ознайомитися</a:t>
            </a:r>
            <a:r>
              <a:rPr lang="ru-RU" sz="2000" dirty="0"/>
              <a:t> </a:t>
            </a:r>
            <a:r>
              <a:rPr lang="ru-RU" sz="2000" dirty="0" err="1"/>
              <a:t>з</a:t>
            </a:r>
            <a:r>
              <a:rPr lang="ru-RU" sz="2000" dirty="0"/>
              <a:t> </a:t>
            </a:r>
            <a:r>
              <a:rPr lang="ru-RU" sz="2000" dirty="0" err="1"/>
              <a:t>переліком</a:t>
            </a:r>
            <a:r>
              <a:rPr lang="ru-RU" sz="2000" dirty="0"/>
              <a:t> </a:t>
            </a:r>
            <a:r>
              <a:rPr lang="ru-RU" sz="2000" dirty="0" err="1"/>
              <a:t>місцевих</a:t>
            </a:r>
            <a:r>
              <a:rPr lang="ru-RU" sz="2000" dirty="0"/>
              <a:t> </a:t>
            </a:r>
            <a:r>
              <a:rPr lang="ru-RU" sz="2000" dirty="0" err="1"/>
              <a:t>загальних</a:t>
            </a:r>
            <a:r>
              <a:rPr lang="ru-RU" sz="2000" dirty="0"/>
              <a:t> та </a:t>
            </a:r>
            <a:r>
              <a:rPr lang="ru-RU" sz="2000" dirty="0" err="1"/>
              <a:t>апеляційних</a:t>
            </a:r>
            <a:r>
              <a:rPr lang="ru-RU" sz="2000" dirty="0"/>
              <a:t> </a:t>
            </a:r>
            <a:r>
              <a:rPr lang="ru-RU" sz="2000" dirty="0" err="1"/>
              <a:t>судів</a:t>
            </a:r>
            <a:r>
              <a:rPr lang="ru-RU" sz="2000" dirty="0"/>
              <a:t>, в </a:t>
            </a:r>
            <a:r>
              <a:rPr lang="ru-RU" sz="2000" dirty="0" err="1"/>
              <a:t>яких</a:t>
            </a:r>
            <a:r>
              <a:rPr lang="ru-RU" sz="2000" dirty="0"/>
              <a:t> </a:t>
            </a:r>
            <a:r>
              <a:rPr lang="ru-RU" sz="2000" dirty="0" err="1"/>
              <a:t>впроваджено</a:t>
            </a:r>
            <a:r>
              <a:rPr lang="ru-RU" sz="2000" dirty="0"/>
              <a:t> систему </a:t>
            </a:r>
            <a:r>
              <a:rPr lang="ru-RU" sz="2000" dirty="0" err="1"/>
              <a:t>відеоконференцзв’язку</a:t>
            </a:r>
            <a:r>
              <a:rPr lang="ru-RU" sz="2000" dirty="0"/>
              <a:t>, </a:t>
            </a:r>
            <a:r>
              <a:rPr lang="ru-RU" sz="2000" dirty="0" err="1"/>
              <a:t>можна</a:t>
            </a:r>
            <a:r>
              <a:rPr lang="ru-RU" sz="2000" dirty="0"/>
              <a:t> на </a:t>
            </a:r>
            <a:r>
              <a:rPr lang="ru-RU" sz="2000" dirty="0" err="1"/>
              <a:t>офіційному</a:t>
            </a:r>
            <a:r>
              <a:rPr lang="ru-RU" sz="2000" dirty="0"/>
              <a:t> </a:t>
            </a:r>
            <a:r>
              <a:rPr lang="ru-RU" sz="2000" dirty="0" err="1"/>
              <a:t>веб-порталі</a:t>
            </a:r>
            <a:r>
              <a:rPr lang="ru-RU" sz="2000" dirty="0"/>
              <a:t> </a:t>
            </a:r>
            <a:r>
              <a:rPr lang="ru-RU" sz="2000" dirty="0" err="1"/>
              <a:t>судової</a:t>
            </a:r>
            <a:r>
              <a:rPr lang="ru-RU" sz="2000" dirty="0"/>
              <a:t> </a:t>
            </a:r>
            <a:r>
              <a:rPr lang="ru-RU" sz="2000" dirty="0" err="1"/>
              <a:t>влади</a:t>
            </a:r>
            <a:r>
              <a:rPr lang="ru-RU" sz="2000" dirty="0"/>
              <a:t> </a:t>
            </a:r>
            <a:r>
              <a:rPr lang="ru-RU" sz="2000" dirty="0" err="1"/>
              <a:t>України</a:t>
            </a:r>
            <a:r>
              <a:rPr lang="ru-RU" sz="2000" dirty="0"/>
              <a:t>  в </a:t>
            </a:r>
            <a:r>
              <a:rPr lang="ru-RU" sz="2000" dirty="0" err="1"/>
              <a:t>розділі</a:t>
            </a:r>
            <a:r>
              <a:rPr lang="ru-RU" sz="2000" dirty="0"/>
              <a:t> </a:t>
            </a:r>
            <a:r>
              <a:rPr lang="ru-RU" sz="2000" dirty="0">
                <a:hlinkClick r:id="rId3"/>
              </a:rPr>
              <a:t>"</a:t>
            </a:r>
            <a:r>
              <a:rPr lang="ru-RU" sz="2000" dirty="0" err="1">
                <a:hlinkClick r:id="rId3"/>
              </a:rPr>
              <a:t>Проведення</a:t>
            </a:r>
            <a:r>
              <a:rPr lang="ru-RU" sz="2000" dirty="0">
                <a:hlinkClick r:id="rId3"/>
              </a:rPr>
              <a:t> </a:t>
            </a:r>
            <a:r>
              <a:rPr lang="ru-RU" sz="2000" dirty="0" err="1">
                <a:hlinkClick r:id="rId3"/>
              </a:rPr>
              <a:t>судових</a:t>
            </a:r>
            <a:r>
              <a:rPr lang="ru-RU" sz="2000" dirty="0">
                <a:hlinkClick r:id="rId3"/>
              </a:rPr>
              <a:t> </a:t>
            </a:r>
            <a:r>
              <a:rPr lang="ru-RU" sz="2000" dirty="0" err="1">
                <a:hlinkClick r:id="rId3"/>
              </a:rPr>
              <a:t>засідань</a:t>
            </a:r>
            <a:r>
              <a:rPr lang="ru-RU" sz="2000" dirty="0">
                <a:hlinkClick r:id="rId3"/>
              </a:rPr>
              <a:t> </a:t>
            </a:r>
            <a:r>
              <a:rPr lang="ru-RU" sz="2000" dirty="0" err="1">
                <a:hlinkClick r:id="rId3"/>
              </a:rPr>
              <a:t>в</a:t>
            </a:r>
            <a:r>
              <a:rPr lang="ru-RU" sz="2000" dirty="0">
                <a:hlinkClick r:id="rId3"/>
              </a:rPr>
              <a:t> </a:t>
            </a:r>
            <a:r>
              <a:rPr lang="ru-RU" sz="2000" dirty="0" err="1">
                <a:hlinkClick r:id="rId3"/>
              </a:rPr>
              <a:t>режимі</a:t>
            </a:r>
            <a:r>
              <a:rPr lang="ru-RU" sz="2000" dirty="0">
                <a:hlinkClick r:id="rId3"/>
              </a:rPr>
              <a:t> </a:t>
            </a:r>
            <a:r>
              <a:rPr lang="ru-RU" sz="2000" dirty="0" err="1">
                <a:hlinkClick r:id="rId3"/>
              </a:rPr>
              <a:t>відеоконференції</a:t>
            </a:r>
            <a:r>
              <a:rPr lang="ru-RU" sz="2000" dirty="0">
                <a:hlinkClick r:id="rId3"/>
              </a:rPr>
              <a:t>"</a:t>
            </a:r>
            <a:r>
              <a:rPr lang="ru-RU" sz="2000" dirty="0"/>
              <a:t>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harabarina.HRA\Pictures\Новая папка\3d-chelovechek-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276872"/>
            <a:ext cx="1571625" cy="19621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131840" y="1196752"/>
            <a:ext cx="489654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err="1"/>
              <a:t>Отримане</a:t>
            </a:r>
            <a:r>
              <a:rPr lang="ru-RU" sz="2400" dirty="0"/>
              <a:t> </a:t>
            </a:r>
            <a:r>
              <a:rPr lang="ru-RU" sz="2400" dirty="0" err="1"/>
              <a:t>клопотання</a:t>
            </a:r>
            <a:r>
              <a:rPr lang="ru-RU" sz="2400" dirty="0"/>
              <a:t> буде </a:t>
            </a:r>
            <a:r>
              <a:rPr lang="ru-RU" sz="2400" dirty="0" err="1"/>
              <a:t>розглянуто</a:t>
            </a:r>
            <a:r>
              <a:rPr lang="ru-RU" sz="2400" dirty="0"/>
              <a:t> судом не </a:t>
            </a:r>
            <a:r>
              <a:rPr lang="ru-RU" sz="2400" dirty="0" err="1"/>
              <a:t>пізніш</a:t>
            </a:r>
            <a:r>
              <a:rPr lang="ru-RU" sz="2400" dirty="0"/>
              <a:t> як за </a:t>
            </a:r>
            <a:r>
              <a:rPr lang="ru-RU" sz="2400" dirty="0" err="1"/>
              <a:t>п’ять</a:t>
            </a:r>
            <a:r>
              <a:rPr lang="ru-RU" sz="2400" dirty="0"/>
              <a:t> </a:t>
            </a:r>
            <a:r>
              <a:rPr lang="ru-RU" sz="2400" dirty="0" err="1"/>
              <a:t>днів</a:t>
            </a:r>
            <a:r>
              <a:rPr lang="ru-RU" sz="2400" dirty="0"/>
              <a:t> до дня </a:t>
            </a:r>
            <a:r>
              <a:rPr lang="ru-RU" sz="2400" dirty="0" err="1"/>
              <a:t>проведення</a:t>
            </a:r>
            <a:r>
              <a:rPr lang="ru-RU" sz="2400" dirty="0"/>
              <a:t> </a:t>
            </a:r>
            <a:r>
              <a:rPr lang="ru-RU" sz="2400" dirty="0" err="1"/>
              <a:t>вказаного</a:t>
            </a:r>
            <a:r>
              <a:rPr lang="ru-RU" sz="2400" dirty="0"/>
              <a:t> судового </a:t>
            </a:r>
            <a:r>
              <a:rPr lang="ru-RU" sz="2400" dirty="0" err="1"/>
              <a:t>засідання</a:t>
            </a:r>
            <a:r>
              <a:rPr lang="ru-RU" sz="2400" dirty="0"/>
              <a:t>. </a:t>
            </a:r>
            <a:endParaRPr lang="ru-RU" sz="2400" dirty="0" smtClean="0"/>
          </a:p>
          <a:p>
            <a:pPr algn="just"/>
            <a:r>
              <a:rPr lang="ru-RU" sz="2400" dirty="0" smtClean="0"/>
              <a:t>Ухвала </a:t>
            </a:r>
            <a:r>
              <a:rPr lang="ru-RU" sz="2400" dirty="0"/>
              <a:t>суду, </a:t>
            </a:r>
            <a:r>
              <a:rPr lang="ru-RU" sz="2400" dirty="0" err="1"/>
              <a:t>прийнята</a:t>
            </a:r>
            <a:r>
              <a:rPr lang="ru-RU" sz="2400" dirty="0"/>
              <a:t> за </a:t>
            </a:r>
            <a:r>
              <a:rPr lang="ru-RU" sz="2400" dirty="0" err="1"/>
              <a:t>наслідками</a:t>
            </a:r>
            <a:r>
              <a:rPr lang="ru-RU" sz="2400" dirty="0"/>
              <a:t> </a:t>
            </a:r>
            <a:r>
              <a:rPr lang="ru-RU" sz="2400" dirty="0" err="1"/>
              <a:t>вирішення</a:t>
            </a:r>
            <a:r>
              <a:rPr lang="ru-RU" sz="2400" dirty="0"/>
              <a:t> </a:t>
            </a:r>
            <a:r>
              <a:rPr lang="ru-RU" sz="2400" dirty="0" err="1"/>
              <a:t>цього</a:t>
            </a:r>
            <a:r>
              <a:rPr lang="ru-RU" sz="2400" dirty="0"/>
              <a:t> </a:t>
            </a:r>
            <a:r>
              <a:rPr lang="ru-RU" sz="2400" dirty="0" err="1"/>
              <a:t>питання</a:t>
            </a:r>
            <a:r>
              <a:rPr lang="ru-RU" sz="2400" dirty="0"/>
              <a:t>, </a:t>
            </a:r>
            <a:r>
              <a:rPr lang="ru-RU" sz="2400" dirty="0" err="1"/>
              <a:t>оскарженню</a:t>
            </a:r>
            <a:r>
              <a:rPr lang="ru-RU" sz="2400" dirty="0"/>
              <a:t> не </a:t>
            </a:r>
            <a:r>
              <a:rPr lang="ru-RU" sz="2400" dirty="0" err="1"/>
              <a:t>підлягає</a:t>
            </a:r>
            <a:r>
              <a:rPr lang="ru-RU" sz="2400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79912" y="1340768"/>
            <a:ext cx="4464496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У </a:t>
            </a:r>
            <a:r>
              <a:rPr lang="ru-RU" sz="2000" dirty="0" err="1"/>
              <a:t>разі</a:t>
            </a:r>
            <a:r>
              <a:rPr lang="ru-RU" sz="2000" dirty="0"/>
              <a:t> </a:t>
            </a:r>
            <a:r>
              <a:rPr lang="ru-RU" sz="2000" dirty="0" err="1"/>
              <a:t>задоволення</a:t>
            </a:r>
            <a:r>
              <a:rPr lang="ru-RU" sz="2000" dirty="0"/>
              <a:t> </a:t>
            </a:r>
            <a:r>
              <a:rPr lang="ru-RU" sz="2000" dirty="0" err="1"/>
              <a:t>клопотання</a:t>
            </a:r>
            <a:r>
              <a:rPr lang="ru-RU" sz="2000" dirty="0"/>
              <a:t>, судом буде </a:t>
            </a:r>
            <a:r>
              <a:rPr lang="ru-RU" sz="2000" dirty="0" err="1"/>
              <a:t>винесено</a:t>
            </a:r>
            <a:r>
              <a:rPr lang="ru-RU" sz="2000" dirty="0"/>
              <a:t> </a:t>
            </a:r>
            <a:r>
              <a:rPr lang="ru-RU" sz="2000" dirty="0" err="1"/>
              <a:t>ухвалу</a:t>
            </a:r>
            <a:r>
              <a:rPr lang="ru-RU" sz="2000" dirty="0"/>
              <a:t> про участь особи у судовому </a:t>
            </a:r>
            <a:r>
              <a:rPr lang="ru-RU" sz="2000" dirty="0" err="1"/>
              <a:t>засіданні</a:t>
            </a:r>
            <a:r>
              <a:rPr lang="ru-RU" sz="2000" dirty="0"/>
              <a:t> в </a:t>
            </a:r>
            <a:r>
              <a:rPr lang="ru-RU" sz="2000" dirty="0" err="1"/>
              <a:t>режимі</a:t>
            </a:r>
            <a:r>
              <a:rPr lang="ru-RU" sz="2000" dirty="0"/>
              <a:t> </a:t>
            </a:r>
            <a:r>
              <a:rPr lang="ru-RU" sz="2000" dirty="0" err="1"/>
              <a:t>відеоконференції</a:t>
            </a:r>
            <a:r>
              <a:rPr lang="ru-RU" sz="2000" dirty="0"/>
              <a:t>, яка </a:t>
            </a:r>
            <a:r>
              <a:rPr lang="ru-RU" sz="2000" dirty="0" err="1"/>
              <a:t>містиме</a:t>
            </a:r>
            <a:r>
              <a:rPr lang="ru-RU" sz="2000" dirty="0"/>
              <a:t>: </a:t>
            </a:r>
            <a:br>
              <a:rPr lang="ru-RU" sz="2000" dirty="0"/>
            </a:br>
            <a:r>
              <a:rPr lang="ru-RU" sz="2000" dirty="0"/>
              <a:t>1) </a:t>
            </a:r>
            <a:r>
              <a:rPr lang="ru-RU" sz="2000" dirty="0" err="1"/>
              <a:t>найменування</a:t>
            </a:r>
            <a:r>
              <a:rPr lang="ru-RU" sz="2000" dirty="0"/>
              <a:t> суду, </a:t>
            </a:r>
            <a:r>
              <a:rPr lang="ru-RU" sz="2000" dirty="0" err="1"/>
              <a:t>якому</a:t>
            </a:r>
            <a:r>
              <a:rPr lang="ru-RU" sz="2000" dirty="0"/>
              <a:t> </a:t>
            </a:r>
            <a:r>
              <a:rPr lang="ru-RU" sz="2000" dirty="0" err="1"/>
              <a:t>доручається</a:t>
            </a:r>
            <a:r>
              <a:rPr lang="ru-RU" sz="2000" dirty="0"/>
              <a:t> </a:t>
            </a:r>
            <a:r>
              <a:rPr lang="ru-RU" sz="2000" dirty="0" err="1"/>
              <a:t>забезпечити</a:t>
            </a:r>
            <a:r>
              <a:rPr lang="ru-RU" sz="2000" dirty="0"/>
              <a:t> </a:t>
            </a:r>
            <a:r>
              <a:rPr lang="ru-RU" sz="2000" dirty="0" err="1"/>
              <a:t>проведення</a:t>
            </a:r>
            <a:r>
              <a:rPr lang="ru-RU" sz="2000" dirty="0"/>
              <a:t> </a:t>
            </a:r>
            <a:r>
              <a:rPr lang="ru-RU" sz="2000" dirty="0" err="1"/>
              <a:t>відеоконференції</a:t>
            </a:r>
            <a:r>
              <a:rPr lang="ru-RU" sz="2000" dirty="0"/>
              <a:t>;</a:t>
            </a:r>
            <a:br>
              <a:rPr lang="ru-RU" sz="2000" dirty="0"/>
            </a:br>
            <a:r>
              <a:rPr lang="ru-RU" sz="2000" dirty="0"/>
              <a:t>2) </a:t>
            </a:r>
            <a:r>
              <a:rPr lang="ru-RU" sz="2000" dirty="0" err="1"/>
              <a:t>найменування</a:t>
            </a:r>
            <a:r>
              <a:rPr lang="ru-RU" sz="2000" dirty="0"/>
              <a:t> (для </a:t>
            </a:r>
            <a:r>
              <a:rPr lang="ru-RU" sz="2000" dirty="0" err="1"/>
              <a:t>юридичних</a:t>
            </a:r>
            <a:r>
              <a:rPr lang="ru-RU" sz="2000" dirty="0"/>
              <a:t> </a:t>
            </a:r>
            <a:r>
              <a:rPr lang="ru-RU" sz="2000" dirty="0" err="1"/>
              <a:t>осіб</a:t>
            </a:r>
            <a:r>
              <a:rPr lang="ru-RU" sz="2000" dirty="0"/>
              <a:t>)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ім’я</a:t>
            </a:r>
            <a:r>
              <a:rPr lang="ru-RU" sz="2000" dirty="0"/>
              <a:t> (</a:t>
            </a:r>
            <a:r>
              <a:rPr lang="ru-RU" sz="2000" dirty="0" err="1"/>
              <a:t>прізвище</a:t>
            </a:r>
            <a:r>
              <a:rPr lang="ru-RU" sz="2000" dirty="0"/>
              <a:t>, </a:t>
            </a:r>
            <a:r>
              <a:rPr lang="ru-RU" sz="2000" dirty="0" err="1"/>
              <a:t>ім’я</a:t>
            </a:r>
            <a:r>
              <a:rPr lang="ru-RU" sz="2000" dirty="0"/>
              <a:t> та по </a:t>
            </a:r>
            <a:r>
              <a:rPr lang="ru-RU" sz="2000" dirty="0" err="1"/>
              <a:t>батькові</a:t>
            </a:r>
            <a:r>
              <a:rPr lang="ru-RU" sz="2000" dirty="0"/>
              <a:t> (за </a:t>
            </a:r>
            <a:r>
              <a:rPr lang="ru-RU" sz="2000" dirty="0" err="1"/>
              <a:t>його</a:t>
            </a:r>
            <a:r>
              <a:rPr lang="ru-RU" sz="2000" dirty="0"/>
              <a:t> </a:t>
            </a:r>
            <a:r>
              <a:rPr lang="ru-RU" sz="2000" dirty="0" err="1"/>
              <a:t>наявності</a:t>
            </a:r>
            <a:r>
              <a:rPr lang="ru-RU" sz="2000" dirty="0"/>
              <a:t>) - для </a:t>
            </a:r>
            <a:r>
              <a:rPr lang="ru-RU" sz="2000" dirty="0" err="1"/>
              <a:t>фізичних</a:t>
            </a:r>
            <a:r>
              <a:rPr lang="ru-RU" sz="2000" dirty="0"/>
              <a:t> </a:t>
            </a:r>
            <a:r>
              <a:rPr lang="ru-RU" sz="2000" dirty="0" err="1"/>
              <a:t>осіб</a:t>
            </a:r>
            <a:r>
              <a:rPr lang="ru-RU" sz="2000" dirty="0"/>
              <a:t>) особи, яка </a:t>
            </a:r>
            <a:r>
              <a:rPr lang="ru-RU" sz="2000" dirty="0" err="1"/>
              <a:t>братиме</a:t>
            </a:r>
            <a:r>
              <a:rPr lang="ru-RU" sz="2000" dirty="0"/>
              <a:t> участь у судовому </a:t>
            </a:r>
            <a:r>
              <a:rPr lang="ru-RU" sz="2000" dirty="0" err="1"/>
              <a:t>засіданні</a:t>
            </a:r>
            <a:r>
              <a:rPr lang="ru-RU" sz="2000" dirty="0"/>
              <a:t> в </a:t>
            </a:r>
            <a:r>
              <a:rPr lang="ru-RU" sz="2000" dirty="0" err="1"/>
              <a:t>режимі</a:t>
            </a:r>
            <a:r>
              <a:rPr lang="ru-RU" sz="2000" dirty="0"/>
              <a:t> </a:t>
            </a:r>
            <a:r>
              <a:rPr lang="ru-RU" sz="2000" dirty="0" err="1"/>
              <a:t>відеоконференції</a:t>
            </a:r>
            <a:r>
              <a:rPr lang="ru-RU" sz="2000" dirty="0"/>
              <a:t>, та </a:t>
            </a:r>
            <a:r>
              <a:rPr lang="ru-RU" sz="2000" dirty="0" err="1"/>
              <a:t>її</a:t>
            </a:r>
            <a:r>
              <a:rPr lang="ru-RU" sz="2000" dirty="0"/>
              <a:t> </a:t>
            </a:r>
            <a:r>
              <a:rPr lang="ru-RU" sz="2000" dirty="0" err="1"/>
              <a:t>процесуальний</a:t>
            </a:r>
            <a:r>
              <a:rPr lang="ru-RU" sz="2000" dirty="0"/>
              <a:t> статус;</a:t>
            </a:r>
            <a:br>
              <a:rPr lang="ru-RU" sz="2000" dirty="0"/>
            </a:br>
            <a:r>
              <a:rPr lang="ru-RU" sz="2000" dirty="0"/>
              <a:t>3) дату </a:t>
            </a:r>
            <a:r>
              <a:rPr lang="ru-RU" sz="2000" dirty="0" err="1"/>
              <a:t>і</a:t>
            </a:r>
            <a:r>
              <a:rPr lang="ru-RU" sz="2000" dirty="0"/>
              <a:t> час </a:t>
            </a:r>
            <a:r>
              <a:rPr lang="ru-RU" sz="2000" dirty="0" err="1"/>
              <a:t>проведення</a:t>
            </a:r>
            <a:r>
              <a:rPr lang="ru-RU" sz="2000" dirty="0"/>
              <a:t> судового </a:t>
            </a:r>
            <a:r>
              <a:rPr lang="ru-RU" sz="2000" dirty="0" err="1"/>
              <a:t>засідання</a:t>
            </a:r>
            <a:r>
              <a:rPr lang="ru-RU" sz="2000" dirty="0"/>
              <a:t>.</a:t>
            </a:r>
          </a:p>
          <a:p>
            <a:endParaRPr lang="ru-RU" dirty="0"/>
          </a:p>
        </p:txBody>
      </p:sp>
      <p:pic>
        <p:nvPicPr>
          <p:cNvPr id="4098" name="Picture 2" descr="C:\Users\sharabarina.HRA\Pictures\Новая папка\images (4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16832"/>
            <a:ext cx="2016224" cy="2314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harabarina.HRA\Pictures\Новая папка\images (5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132856"/>
            <a:ext cx="2466975" cy="18478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39952" y="1196752"/>
            <a:ext cx="42484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400" dirty="0"/>
              <a:t>Обов’язок забезпечити проведення </a:t>
            </a:r>
            <a:r>
              <a:rPr lang="uk-UA" sz="2400" dirty="0" err="1"/>
              <a:t>відеоконференції</a:t>
            </a:r>
            <a:r>
              <a:rPr lang="uk-UA" sz="2400" dirty="0"/>
              <a:t> покладається на суд, який отримав судове рішення про проведення </a:t>
            </a:r>
            <a:r>
              <a:rPr lang="uk-UA" sz="2400" dirty="0" err="1"/>
              <a:t>відеконференції</a:t>
            </a:r>
            <a:r>
              <a:rPr lang="uk-UA" sz="2400" dirty="0"/>
              <a:t>, незалежно від спеціалізації та інстанції суду, який прийняв таке рішення</a:t>
            </a:r>
            <a:r>
              <a:rPr lang="uk-UA" dirty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harabarina.HRA\Pictures\Новая папка\images (8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00808"/>
            <a:ext cx="2143125" cy="21431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23928" y="1052736"/>
            <a:ext cx="439248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400" dirty="0"/>
              <a:t>Під час </a:t>
            </a:r>
            <a:r>
              <a:rPr lang="uk-UA" sz="2400" dirty="0" err="1"/>
              <a:t>відеоконференції</a:t>
            </a:r>
            <a:r>
              <a:rPr lang="uk-UA" sz="2400" dirty="0"/>
              <a:t> секретарем здійснюється поточний контроль якості звуку і відео та контроль працездатності технічних засобів відеозапису шляхом спостереження за їх роботою.</a:t>
            </a:r>
            <a:endParaRPr lang="ru-RU" sz="2400" dirty="0"/>
          </a:p>
          <a:p>
            <a:pPr algn="just"/>
            <a:r>
              <a:rPr lang="uk-UA" sz="2400" dirty="0"/>
              <a:t>У разі необхідності перевірки справності технічних засобів секретар залучає  адміністратора.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527</Words>
  <Application>Microsoft Office PowerPoint</Application>
  <PresentationFormat>Экран (4:3)</PresentationFormat>
  <Paragraphs>37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ПРОЦЕДУРА ПРОВЕДЕННЯ СУДОВОГО ЗАСІДАННЯ У РЕЖИМІ ВІДЕОКОНФЕРЕНЦІЇ</vt:lpstr>
      <vt:lpstr>Слайд 2</vt:lpstr>
      <vt:lpstr>Законодавство, що регулює проведення судового засідання в режимі відеоконференції</vt:lpstr>
      <vt:lpstr>Необхідні дії для проведення судового засідання в режимі відеоконференції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ПРОЦЕДУРА ПРОВЕДЕННЯ СУДОВОГО ЗАСІДАННЯ У РЕЖИМІ ВІДЕОКОНФЕРЕНЦІЇ</dc:title>
  <dc:creator>sharabarina</dc:creator>
  <cp:lastModifiedBy>sharabarina</cp:lastModifiedBy>
  <cp:revision>34</cp:revision>
  <dcterms:created xsi:type="dcterms:W3CDTF">2017-10-09T09:18:59Z</dcterms:created>
  <dcterms:modified xsi:type="dcterms:W3CDTF">2017-11-02T12:33:15Z</dcterms:modified>
</cp:coreProperties>
</file>